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Syne Extra Bold"/>
      <p:regular r:id="rId23"/>
    </p:embeddedFont>
    <p:embeddedFont>
      <p:font typeface="Syne"/>
      <p:regular r:id="rId24"/>
    </p:embeddedFont>
    <p:embeddedFont>
      <p:font typeface="Syne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image" Target="../media/image-11-7.png"/><Relationship Id="rId8" Type="http://schemas.openxmlformats.org/officeDocument/2006/relationships/image" Target="../media/image-11-8.svg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image" Target="../media/image-12-7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4" Type="http://schemas.openxmlformats.org/officeDocument/2006/relationships/image" Target="../media/image-13-4.png"/><Relationship Id="rId5" Type="http://schemas.openxmlformats.org/officeDocument/2006/relationships/image" Target="../media/image-13-5.svg"/><Relationship Id="rId6" Type="http://schemas.openxmlformats.org/officeDocument/2006/relationships/image" Target="../media/image-13-6.png"/><Relationship Id="rId7" Type="http://schemas.openxmlformats.org/officeDocument/2006/relationships/image" Target="../media/image-13-7.svg"/><Relationship Id="rId8" Type="http://schemas.openxmlformats.org/officeDocument/2006/relationships/image" Target="../media/image-13-8.png"/><Relationship Id="rId9" Type="http://schemas.openxmlformats.org/officeDocument/2006/relationships/image" Target="../media/image-13-9.svg"/><Relationship Id="rId10" Type="http://schemas.openxmlformats.org/officeDocument/2006/relationships/slideLayout" Target="../slideLayouts/slideLayout14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image" Target="../media/image-14-4.sv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slideLayout" Target="../slideLayouts/slideLayout15.xml"/><Relationship Id="rId1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908" y="585192"/>
            <a:ext cx="7952184" cy="2660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450"/>
              </a:lnSpc>
              <a:buNone/>
            </a:pPr>
            <a:r>
              <a:rPr lang="en-US" sz="83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ScamScan</a:t>
            </a:r>
            <a:endParaRPr lang="en-US" sz="8350" dirty="0"/>
          </a:p>
        </p:txBody>
      </p:sp>
      <p:sp>
        <p:nvSpPr>
          <p:cNvPr id="4" name="Text 1"/>
          <p:cNvSpPr/>
          <p:nvPr/>
        </p:nvSpPr>
        <p:spPr>
          <a:xfrm>
            <a:off x="595908" y="3564731"/>
            <a:ext cx="7952184" cy="1063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 Fake Website Detection</a:t>
            </a:r>
            <a:endParaRPr lang="en-US" sz="3350" dirty="0"/>
          </a:p>
        </p:txBody>
      </p:sp>
      <p:sp>
        <p:nvSpPr>
          <p:cNvPr id="5" name="Shape 2"/>
          <p:cNvSpPr/>
          <p:nvPr/>
        </p:nvSpPr>
        <p:spPr>
          <a:xfrm>
            <a:off x="595908" y="5054192"/>
            <a:ext cx="7952184" cy="34171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95908" y="5540454"/>
            <a:ext cx="371475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81B61C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Capstone Project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595908" y="6085761"/>
            <a:ext cx="371653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Text, Web &amp; Social Media Analytics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595908" y="6617732"/>
            <a:ext cx="371653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Domain: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E-commerce &amp; Delivery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839176" y="5519142"/>
            <a:ext cx="371653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Name: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Gumpu UshaSri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39176" y="6051113"/>
            <a:ext cx="371653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Reg. Number: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24MBMB36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39176" y="6583085"/>
            <a:ext cx="371653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Course: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MBA - Business Analytics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39176" y="7115056"/>
            <a:ext cx="371653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Year: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2024-2026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266" y="595432"/>
            <a:ext cx="13417868" cy="1353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NLP Techniques Used in ScamScan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606266" y="2489919"/>
            <a:ext cx="13417868" cy="34647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6266" y="2768084"/>
            <a:ext cx="541377" cy="5413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6266" y="3580090"/>
            <a:ext cx="573416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Text Extraction &amp; Cleaning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06266" y="4048363"/>
            <a:ext cx="657356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Extracts website text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06266" y="4470559"/>
            <a:ext cx="657356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Lowercasing, symbol removal, normalization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0455" y="2768084"/>
            <a:ext cx="541377" cy="5413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0455" y="3580090"/>
            <a:ext cx="4476750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TF-IDF Vectorization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450455" y="4048363"/>
            <a:ext cx="657367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Converts text to feature vectors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450455" y="4470559"/>
            <a:ext cx="657367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Captures scam-related terms</a:t>
            </a:r>
            <a:endParaRPr lang="en-US" sz="1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266" y="5250061"/>
            <a:ext cx="541377" cy="5413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06266" y="6062067"/>
            <a:ext cx="6573560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Keyword-Based Lexical Analysis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606266" y="6868716"/>
            <a:ext cx="657356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Detects scam-related words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606266" y="7290911"/>
            <a:ext cx="657356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Computes keyword scores</a:t>
            </a:r>
            <a:endParaRPr lang="en-US" sz="17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0455" y="5250061"/>
            <a:ext cx="541377" cy="54137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50455" y="6062067"/>
            <a:ext cx="5677853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Named Entity Recognition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450455" y="6530340"/>
            <a:ext cx="657367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Counts entities (ORG, PRODUCT, PERSON)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50455" y="6952536"/>
            <a:ext cx="657367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Identifies lack of proper entities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473" y="541496"/>
            <a:ext cx="13531453" cy="1226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Why Advanced NLP Techniques Were Not Used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549473" y="2258625"/>
            <a:ext cx="13531453" cy="32147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473" y="2511504"/>
            <a:ext cx="490538" cy="4905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9473" y="3247311"/>
            <a:ext cx="6643092" cy="613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Topic Detection (LDA / Topic Modeling)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49473" y="3978116"/>
            <a:ext cx="664309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Inconsistent topics on fake sites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49473" y="4360545"/>
            <a:ext cx="664309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Minimal/random text on scam pages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549473" y="4742974"/>
            <a:ext cx="664309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Yields noisy, meaningless clusters</a:t>
            </a:r>
            <a:endParaRPr lang="en-US" sz="15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7834" y="2511504"/>
            <a:ext cx="490538" cy="4905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37834" y="3247311"/>
            <a:ext cx="5690473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Sentiment / Emotion Analysis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7437834" y="3671530"/>
            <a:ext cx="664309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Scam sites use neutral/promotional text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437834" y="4053959"/>
            <a:ext cx="664309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Sentiment scores don't indicate legitimacy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437834" y="4436388"/>
            <a:ext cx="664309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"Positive" scam wording misleads models</a:t>
            </a:r>
            <a:endParaRPr lang="en-US" sz="15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473" y="5449252"/>
            <a:ext cx="490538" cy="4905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9473" y="6185059"/>
            <a:ext cx="4671893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Behavioral NLP Analysis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549473" y="6609278"/>
            <a:ext cx="664309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Requires user interaction logs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549473" y="6991707"/>
            <a:ext cx="664309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System analyzes websites, not user behavior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549473" y="7374136"/>
            <a:ext cx="664309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Not applicable to our approach</a:t>
            </a:r>
            <a:endParaRPr lang="en-US" sz="150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7834" y="5449252"/>
            <a:ext cx="490538" cy="49053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37834" y="6185059"/>
            <a:ext cx="581929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Relevance to Scam Detection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7437834" y="6609278"/>
            <a:ext cx="664309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Relies on URL patterns, domain age, keywords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7437834" y="6991707"/>
            <a:ext cx="6643092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Offers higher accuracy, faster inference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06422" y="412075"/>
            <a:ext cx="9017437" cy="468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Machine Learning Model Used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419576" y="1254879"/>
            <a:ext cx="13791248" cy="26313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19576" y="1449705"/>
            <a:ext cx="374571" cy="3745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9576" y="2011561"/>
            <a:ext cx="4472226" cy="468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Algorithm: Random Forest Classifier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419576" y="2569607"/>
            <a:ext cx="447222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Suitable for mixed feature types (URL + text + domain features)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419576" y="2861786"/>
            <a:ext cx="447222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Handles high-dimensional TF-IDF vectors efficiently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419576" y="3153966"/>
            <a:ext cx="447222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Resistant to overfitting and noise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419576" y="3446145"/>
            <a:ext cx="447222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Produces stable and reliable predictions</a:t>
            </a:r>
            <a:endParaRPr lang="en-US" sz="11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9087" y="1449705"/>
            <a:ext cx="374571" cy="37457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079087" y="2011561"/>
            <a:ext cx="4472226" cy="468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Input Feature Vector: 47 Dimensions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5079087" y="2569607"/>
            <a:ext cx="447222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URL structural features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5079087" y="2861786"/>
            <a:ext cx="447222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Domain and WHOIS features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5079087" y="3153966"/>
            <a:ext cx="447222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Text/NLP features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5079087" y="3446145"/>
            <a:ext cx="447222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TF-IDF vector</a:t>
            </a:r>
            <a:endParaRPr lang="en-US" sz="11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8598" y="1449705"/>
            <a:ext cx="374571" cy="37457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38598" y="2011561"/>
            <a:ext cx="2539603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Training Strategy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9738598" y="2335530"/>
            <a:ext cx="447222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Train-test split for evaluation</a:t>
            </a:r>
            <a:endParaRPr lang="en-US" sz="1150" dirty="0"/>
          </a:p>
        </p:txBody>
      </p:sp>
      <p:sp>
        <p:nvSpPr>
          <p:cNvPr id="19" name="Text 14"/>
          <p:cNvSpPr/>
          <p:nvPr/>
        </p:nvSpPr>
        <p:spPr>
          <a:xfrm>
            <a:off x="9738598" y="2627709"/>
            <a:ext cx="447222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Balanced dataset (real + synthetic scam URLs)</a:t>
            </a:r>
            <a:endParaRPr lang="en-US" sz="1150" dirty="0"/>
          </a:p>
        </p:txBody>
      </p:sp>
      <p:sp>
        <p:nvSpPr>
          <p:cNvPr id="20" name="Text 15"/>
          <p:cNvSpPr/>
          <p:nvPr/>
        </p:nvSpPr>
        <p:spPr>
          <a:xfrm>
            <a:off x="9738598" y="2919889"/>
            <a:ext cx="4472226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Evaluated using accuracy, precision, recall, and F1 score</a:t>
            </a:r>
            <a:endParaRPr lang="en-US" sz="115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807" y="3854529"/>
            <a:ext cx="12386667" cy="448401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031064" y="7243995"/>
            <a:ext cx="4789815" cy="387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Output: Legit / Fake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2031064" y="5892469"/>
            <a:ext cx="3867105" cy="387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Random Forest</a:t>
            </a:r>
            <a:endParaRPr lang="en-US" sz="1350" dirty="0"/>
          </a:p>
        </p:txBody>
      </p:sp>
      <p:sp>
        <p:nvSpPr>
          <p:cNvPr id="24" name="Text 18"/>
          <p:cNvSpPr/>
          <p:nvPr/>
        </p:nvSpPr>
        <p:spPr>
          <a:xfrm>
            <a:off x="2031064" y="4527153"/>
            <a:ext cx="3102993" cy="387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Features</a:t>
            </a: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76839" y="771763"/>
            <a:ext cx="11876603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Model Performance &amp; Evaluation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503992" y="1784148"/>
            <a:ext cx="13622417" cy="30004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503992" y="2218849"/>
            <a:ext cx="6591657" cy="1124188"/>
          </a:xfrm>
          <a:prstGeom prst="roundRect">
            <a:avLst>
              <a:gd name="adj" fmla="val 6725"/>
            </a:avLst>
          </a:prstGeom>
          <a:solidFill>
            <a:srgbClr val="A9F00F"/>
          </a:solidFill>
          <a:ln w="7620">
            <a:solidFill>
              <a:srgbClr val="8FD6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91515" y="2406372"/>
            <a:ext cx="2250043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Accuracy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91515" y="2867501"/>
            <a:ext cx="6216610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100%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503992" y="3522940"/>
            <a:ext cx="6591657" cy="1124188"/>
          </a:xfrm>
          <a:prstGeom prst="roundRect">
            <a:avLst>
              <a:gd name="adj" fmla="val 6725"/>
            </a:avLst>
          </a:prstGeom>
          <a:solidFill>
            <a:srgbClr val="A9F00F"/>
          </a:solidFill>
          <a:ln w="7620">
            <a:solidFill>
              <a:srgbClr val="8FD60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91515" y="3710464"/>
            <a:ext cx="2250043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91515" y="4171593"/>
            <a:ext cx="6216610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100%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503992" y="4827032"/>
            <a:ext cx="6591657" cy="1124188"/>
          </a:xfrm>
          <a:prstGeom prst="roundRect">
            <a:avLst>
              <a:gd name="adj" fmla="val 6725"/>
            </a:avLst>
          </a:prstGeom>
          <a:solidFill>
            <a:srgbClr val="A9F00F"/>
          </a:solidFill>
          <a:ln w="7620">
            <a:solidFill>
              <a:srgbClr val="8FD60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91515" y="5014555"/>
            <a:ext cx="2250043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Recall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91515" y="5475684"/>
            <a:ext cx="6216610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100%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503992" y="6131123"/>
            <a:ext cx="6591657" cy="1124188"/>
          </a:xfrm>
          <a:prstGeom prst="roundRect">
            <a:avLst>
              <a:gd name="adj" fmla="val 6725"/>
            </a:avLst>
          </a:prstGeom>
          <a:solidFill>
            <a:srgbClr val="A9F00F"/>
          </a:solidFill>
          <a:ln w="7620">
            <a:solidFill>
              <a:srgbClr val="8FD60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91515" y="6318647"/>
            <a:ext cx="2250043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F1 Score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91515" y="6779776"/>
            <a:ext cx="6216610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100%</a:t>
            </a:r>
            <a:endParaRPr lang="en-US" sz="14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2371" y="2218849"/>
            <a:ext cx="6591657" cy="3299103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572022" y="3637101"/>
            <a:ext cx="1237987" cy="370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Predicted: Negative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9876064" y="5237059"/>
            <a:ext cx="1927254" cy="185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Actual: Negative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2859806" y="3637101"/>
            <a:ext cx="1237987" cy="370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Predicted: Positive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9939548" y="2354254"/>
            <a:ext cx="1792879" cy="185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Actual: Positive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9389492" y="4503856"/>
            <a:ext cx="1270912" cy="296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True Negatives(High/Perfect)</a:t>
            </a:r>
            <a:endParaRPr lang="en-US" sz="1050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4070" y="4104844"/>
            <a:ext cx="184380" cy="184381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11134526" y="4510441"/>
            <a:ext cx="1270912" cy="296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False Negatives(0/None)</a:t>
            </a:r>
            <a:endParaRPr lang="en-US" sz="1050" dirty="0"/>
          </a:p>
        </p:txBody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77791" y="4108754"/>
            <a:ext cx="184381" cy="184381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11134526" y="3292210"/>
            <a:ext cx="1270912" cy="296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False Positives(0/None)</a:t>
            </a:r>
            <a:endParaRPr lang="en-US" sz="1050" dirty="0"/>
          </a:p>
        </p:txBody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7791" y="2890522"/>
            <a:ext cx="184381" cy="184381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9349982" y="3292210"/>
            <a:ext cx="1270912" cy="296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True Positives(High/Perfect)</a:t>
            </a:r>
            <a:endParaRPr lang="en-US" sz="1050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3247" y="2890522"/>
            <a:ext cx="184381" cy="1843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719" y="942499"/>
            <a:ext cx="731484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API Deployment – FastAPI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396835" y="1739822"/>
            <a:ext cx="13836729" cy="25241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6835" y="1924407"/>
            <a:ext cx="354330" cy="354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2455902"/>
            <a:ext cx="421409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Backend Technology: FastAPI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96835" y="2762369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Lightweight and high-performance Python web framework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396835" y="3038713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Ideal for real-time ML predictions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396835" y="3315057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Auto-generated Swagger documentation</a:t>
            </a:r>
            <a:endParaRPr lang="en-US" sz="11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8133" y="1924407"/>
            <a:ext cx="354330" cy="3543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068133" y="2455902"/>
            <a:ext cx="4008120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Endpoints Implemented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068133" y="2762369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/predict → Fake vs. Legit website classification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5068133" y="3038713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/payment-check → Detect risky payment patterns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5068133" y="3315057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/scan-promotions → Identify suspicious discounts or offers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5068133" y="3591401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/merchant-verification → WHOIS-based legitimacy check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5068133" y="3867745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/risk-score → Combined scam score (0–100)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5068133" y="4144089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/full-analysis → Complete scam intelligence report</a:t>
            </a:r>
            <a:endParaRPr lang="en-US" sz="11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9432" y="1924407"/>
            <a:ext cx="354330" cy="35433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739432" y="2455902"/>
            <a:ext cx="307550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Deployment Features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9739432" y="2762369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Fast JSON responses</a:t>
            </a:r>
            <a:endParaRPr lang="en-US" sz="1100" dirty="0"/>
          </a:p>
        </p:txBody>
      </p:sp>
      <p:sp>
        <p:nvSpPr>
          <p:cNvPr id="20" name="Text 15"/>
          <p:cNvSpPr/>
          <p:nvPr/>
        </p:nvSpPr>
        <p:spPr>
          <a:xfrm>
            <a:off x="9739432" y="3038713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Cross-platform use (web/app/browser extension)</a:t>
            </a:r>
            <a:endParaRPr lang="en-US" sz="1100" dirty="0"/>
          </a:p>
        </p:txBody>
      </p:sp>
      <p:sp>
        <p:nvSpPr>
          <p:cNvPr id="21" name="Text 16"/>
          <p:cNvSpPr/>
          <p:nvPr/>
        </p:nvSpPr>
        <p:spPr>
          <a:xfrm>
            <a:off x="9739432" y="3315057"/>
            <a:ext cx="44941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Modular feature extraction + ML pipeline</a:t>
            </a:r>
            <a:endParaRPr lang="en-US" sz="1100" dirty="0"/>
          </a:p>
        </p:txBody>
      </p:sp>
      <p:sp>
        <p:nvSpPr>
          <p:cNvPr id="22" name="Text 17"/>
          <p:cNvSpPr/>
          <p:nvPr/>
        </p:nvSpPr>
        <p:spPr>
          <a:xfrm>
            <a:off x="396835" y="4530328"/>
            <a:ext cx="13836729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Simple API Flow:</a:t>
            </a:r>
            <a:endParaRPr lang="en-US" sz="110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35" y="5143381"/>
            <a:ext cx="4612243" cy="566976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538520" y="5852041"/>
            <a:ext cx="210466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 Input URL</a:t>
            </a:r>
            <a:endParaRPr lang="en-US" sz="135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078" y="5143381"/>
            <a:ext cx="4612243" cy="56697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150763" y="5852041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FastAPI</a:t>
            </a:r>
            <a:endParaRPr lang="en-US" sz="1350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1322" y="5143381"/>
            <a:ext cx="4612243" cy="566976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9763006" y="5852041"/>
            <a:ext cx="2654379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 Extraction</a:t>
            </a:r>
            <a:endParaRPr lang="en-US" sz="1350" dirty="0"/>
          </a:p>
        </p:txBody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835" y="6215182"/>
            <a:ext cx="4612243" cy="566976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538520" y="6923842"/>
            <a:ext cx="177200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ML Model</a:t>
            </a:r>
            <a:endParaRPr lang="en-US" sz="1350" dirty="0"/>
          </a:p>
        </p:txBody>
      </p:sp>
      <p:pic>
        <p:nvPicPr>
          <p:cNvPr id="31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9078" y="6215182"/>
            <a:ext cx="4612243" cy="566976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5150763" y="6923842"/>
            <a:ext cx="2507099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Output Prediction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9173" y="1121926"/>
            <a:ext cx="12631936" cy="737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46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Challenges &amp; Future Scope</a:t>
            </a:r>
            <a:endParaRPr lang="en-US" sz="4600" dirty="0"/>
          </a:p>
        </p:txBody>
      </p:sp>
      <p:sp>
        <p:nvSpPr>
          <p:cNvPr id="3" name="Shape 1"/>
          <p:cNvSpPr/>
          <p:nvPr/>
        </p:nvSpPr>
        <p:spPr>
          <a:xfrm>
            <a:off x="660678" y="2449176"/>
            <a:ext cx="13309044" cy="37028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660678" y="2987516"/>
            <a:ext cx="4244221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Challenges Faced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660678" y="3592235"/>
            <a:ext cx="6366629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WHOIS lookup failures or inconsistent responses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660678" y="4052292"/>
            <a:ext cx="6366629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Some websites block scraping or load via JavaScript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660678" y="4512350"/>
            <a:ext cx="6366629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Limited publicly available scam datasets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660678" y="4972407"/>
            <a:ext cx="6366629" cy="7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Many scam websites have very little text or auto-generated content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60678" y="5810012"/>
            <a:ext cx="6366629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Balancing real vs. synthetic data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0713" y="2987516"/>
            <a:ext cx="3156228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Scope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610713" y="3592235"/>
            <a:ext cx="6366629" cy="7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Integrate deep learning models (BERT, RoBERTa) for richer text understanding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0713" y="4429839"/>
            <a:ext cx="6366629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Multi-language website analysis (Hindi, Telugu, Tamil, etc.)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0713" y="4889897"/>
            <a:ext cx="6366629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Browser extension for real-time scam detection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0713" y="5349954"/>
            <a:ext cx="6366629" cy="755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Social media scam post detection (Instagram, WhatsApp, Telegram)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10713" y="6187559"/>
            <a:ext cx="6366629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Mobile app for URL scanning and fraud prevention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610713" y="6647617"/>
            <a:ext cx="6366629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Deploy API using AWS / GCP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96007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Thank You</a:t>
            </a:r>
            <a:endParaRPr lang="en-US" sz="5550" dirty="0"/>
          </a:p>
        </p:txBody>
      </p:sp>
      <p:sp>
        <p:nvSpPr>
          <p:cNvPr id="3" name="Shape 1"/>
          <p:cNvSpPr/>
          <p:nvPr/>
        </p:nvSpPr>
        <p:spPr>
          <a:xfrm>
            <a:off x="793790" y="4890653"/>
            <a:ext cx="13042821" cy="42982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5147"/>
            <a:ext cx="9582031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Overview</a:t>
            </a:r>
            <a:endParaRPr lang="en-US" sz="5550" dirty="0"/>
          </a:p>
        </p:txBody>
      </p:sp>
      <p:sp>
        <p:nvSpPr>
          <p:cNvPr id="3" name="Shape 1"/>
          <p:cNvSpPr/>
          <p:nvPr/>
        </p:nvSpPr>
        <p:spPr>
          <a:xfrm>
            <a:off x="793790" y="2769793"/>
            <a:ext cx="13042821" cy="42982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131701"/>
            <a:ext cx="708779" cy="7087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194810"/>
            <a:ext cx="4111347" cy="1329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Scam Website Detection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93790" y="5693926"/>
            <a:ext cx="4111347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AI-driven identification of fraudulent e-commerce platforms.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9467" y="3131701"/>
            <a:ext cx="708779" cy="7087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9467" y="4194810"/>
            <a:ext cx="4111347" cy="886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Multi-faceted Analysis</a:t>
            </a:r>
            <a:endParaRPr lang="en-US" sz="2750" dirty="0"/>
          </a:p>
        </p:txBody>
      </p:sp>
      <p:sp>
        <p:nvSpPr>
          <p:cNvPr id="9" name="Text 5"/>
          <p:cNvSpPr/>
          <p:nvPr/>
        </p:nvSpPr>
        <p:spPr>
          <a:xfrm>
            <a:off x="5259467" y="5250894"/>
            <a:ext cx="4111347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Combines Web Scraping, NLP, WHOIS lookup, and Machine Learning.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5144" y="3131701"/>
            <a:ext cx="708779" cy="7087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5144" y="4194810"/>
            <a:ext cx="4111347" cy="886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Real-time Integration</a:t>
            </a:r>
            <a:endParaRPr lang="en-US" sz="2750" dirty="0"/>
          </a:p>
        </p:txBody>
      </p:sp>
      <p:sp>
        <p:nvSpPr>
          <p:cNvPr id="12" name="Text 7"/>
          <p:cNvSpPr/>
          <p:nvPr/>
        </p:nvSpPr>
        <p:spPr>
          <a:xfrm>
            <a:off x="9725144" y="5250894"/>
            <a:ext cx="4111347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Instant detection capabilities delivered via FastAPI.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775" y="662702"/>
            <a:ext cx="9512856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Problem Statement</a:t>
            </a:r>
            <a:endParaRPr lang="en-US" sz="4700" dirty="0"/>
          </a:p>
        </p:txBody>
      </p:sp>
      <p:sp>
        <p:nvSpPr>
          <p:cNvPr id="3" name="Shape 1"/>
          <p:cNvSpPr/>
          <p:nvPr/>
        </p:nvSpPr>
        <p:spPr>
          <a:xfrm>
            <a:off x="673775" y="2016241"/>
            <a:ext cx="13282851" cy="37624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3775" y="2324457"/>
            <a:ext cx="601623" cy="6016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3775" y="3226832"/>
            <a:ext cx="6070402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Rise in Fake Online Stores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73775" y="3747135"/>
            <a:ext cx="6491049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Proliferation of fraudulent e-commerce platforms imitating trusted brands.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5576" y="2324457"/>
            <a:ext cx="601623" cy="6016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5576" y="3226832"/>
            <a:ext cx="5864066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Users Fall Prey to Scams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7465576" y="3747135"/>
            <a:ext cx="6491049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Increasing instances of payment scams and phishing attacks targeting online shoppers.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75" y="4998244"/>
            <a:ext cx="601623" cy="6016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3775" y="5900618"/>
            <a:ext cx="6491049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Manual Verification is Difficult</a:t>
            </a:r>
            <a:endParaRPr lang="en-US" sz="2350" dirty="0"/>
          </a:p>
        </p:txBody>
      </p:sp>
      <p:sp>
        <p:nvSpPr>
          <p:cNvPr id="12" name="Text 7"/>
          <p:cNvSpPr/>
          <p:nvPr/>
        </p:nvSpPr>
        <p:spPr>
          <a:xfrm>
            <a:off x="673775" y="6796921"/>
            <a:ext cx="6491049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Human-led processes struggle to keep pace with the scale and sophistication of new threats.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5576" y="4998244"/>
            <a:ext cx="601623" cy="6016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65576" y="5900618"/>
            <a:ext cx="6491049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Need for Automated Detection</a:t>
            </a:r>
            <a:endParaRPr lang="en-US" sz="2350" dirty="0"/>
          </a:p>
        </p:txBody>
      </p:sp>
      <p:sp>
        <p:nvSpPr>
          <p:cNvPr id="15" name="Text 9"/>
          <p:cNvSpPr/>
          <p:nvPr/>
        </p:nvSpPr>
        <p:spPr>
          <a:xfrm>
            <a:off x="7465576" y="6796921"/>
            <a:ext cx="6491049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Critical demand for an accurate, real-time automated scam detection solution.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247" y="633770"/>
            <a:ext cx="5752624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Motivation</a:t>
            </a:r>
            <a:endParaRPr lang="en-US" sz="4500" dirty="0"/>
          </a:p>
        </p:txBody>
      </p:sp>
      <p:sp>
        <p:nvSpPr>
          <p:cNvPr id="3" name="Shape 1"/>
          <p:cNvSpPr/>
          <p:nvPr/>
        </p:nvSpPr>
        <p:spPr>
          <a:xfrm>
            <a:off x="644247" y="1928118"/>
            <a:ext cx="13341906" cy="36314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4247" y="2223254"/>
            <a:ext cx="575191" cy="5751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4247" y="3085981"/>
            <a:ext cx="6527125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E-commerce fraud increasing rapidly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44247" y="3943112"/>
            <a:ext cx="6527125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digital landscape sees a constant surge in fraudulent online activities.</a:t>
            </a:r>
            <a:endParaRPr lang="en-US" sz="18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8908" y="2223254"/>
            <a:ext cx="575191" cy="5751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8908" y="3085981"/>
            <a:ext cx="652724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High financial losses &amp; data theft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7458908" y="3943112"/>
            <a:ext cx="6527244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Consumers and businesses face significant monetary and data security risks.</a:t>
            </a:r>
            <a:endParaRPr lang="en-US" sz="18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247" y="5139571"/>
            <a:ext cx="575191" cy="5751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44247" y="6002298"/>
            <a:ext cx="6527125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Many scam sites look visually real</a:t>
            </a:r>
            <a:endParaRPr lang="en-US" sz="2250" dirty="0"/>
          </a:p>
        </p:txBody>
      </p:sp>
      <p:sp>
        <p:nvSpPr>
          <p:cNvPr id="12" name="Text 7"/>
          <p:cNvSpPr/>
          <p:nvPr/>
        </p:nvSpPr>
        <p:spPr>
          <a:xfrm>
            <a:off x="644247" y="6859429"/>
            <a:ext cx="6527125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Sophisticated tactics make it difficult for users to distinguish legitimate from fake sites.</a:t>
            </a:r>
            <a:endParaRPr lang="en-US" sz="18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8908" y="5139571"/>
            <a:ext cx="575191" cy="5751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8908" y="6002298"/>
            <a:ext cx="652724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Users need a quick "trust score" tool</a:t>
            </a:r>
            <a:endParaRPr lang="en-US" sz="2250" dirty="0"/>
          </a:p>
        </p:txBody>
      </p:sp>
      <p:sp>
        <p:nvSpPr>
          <p:cNvPr id="15" name="Text 9"/>
          <p:cNvSpPr/>
          <p:nvPr/>
        </p:nvSpPr>
        <p:spPr>
          <a:xfrm>
            <a:off x="7458908" y="6859429"/>
            <a:ext cx="6527244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 reliable and immediate mechanism is essential for users to assess website legitimacy.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247" y="633770"/>
            <a:ext cx="5752624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 Cases</a:t>
            </a:r>
            <a:endParaRPr lang="en-US" sz="4500" dirty="0"/>
          </a:p>
        </p:txBody>
      </p:sp>
      <p:sp>
        <p:nvSpPr>
          <p:cNvPr id="3" name="Shape 1"/>
          <p:cNvSpPr/>
          <p:nvPr/>
        </p:nvSpPr>
        <p:spPr>
          <a:xfrm>
            <a:off x="644247" y="1928118"/>
            <a:ext cx="13341906" cy="36314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4247" y="2223254"/>
            <a:ext cx="575191" cy="5751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4247" y="3085981"/>
            <a:ext cx="6527125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Detecting Fake Online Stores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44247" y="3943112"/>
            <a:ext cx="6527125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and flag fraudulent e-commerce sites to protect shoppers.</a:t>
            </a:r>
            <a:endParaRPr lang="en-US" sz="18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8908" y="2223254"/>
            <a:ext cx="575191" cy="5751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8908" y="3085981"/>
            <a:ext cx="6152436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Preventing Payment Fraud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7458908" y="3583543"/>
            <a:ext cx="6527244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Safeguard financial transactions by detecting and blocking suspicious activities.</a:t>
            </a:r>
            <a:endParaRPr lang="en-US" sz="18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247" y="5139571"/>
            <a:ext cx="575191" cy="5751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44247" y="6002298"/>
            <a:ext cx="6527125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Monitoring Deals &amp; Promotions</a:t>
            </a:r>
            <a:endParaRPr lang="en-US" sz="2250" dirty="0"/>
          </a:p>
        </p:txBody>
      </p:sp>
      <p:sp>
        <p:nvSpPr>
          <p:cNvPr id="12" name="Text 7"/>
          <p:cNvSpPr/>
          <p:nvPr/>
        </p:nvSpPr>
        <p:spPr>
          <a:xfrm>
            <a:off x="644247" y="6859429"/>
            <a:ext cx="6527125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 legitimacy of offers and prevent consumers from falling for fake discounts.</a:t>
            </a:r>
            <a:endParaRPr lang="en-US" sz="18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8908" y="5139571"/>
            <a:ext cx="575191" cy="5751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8908" y="6002298"/>
            <a:ext cx="652724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Supporting Merchant Verification</a:t>
            </a:r>
            <a:endParaRPr lang="en-US" sz="2250" dirty="0"/>
          </a:p>
        </p:txBody>
      </p:sp>
      <p:sp>
        <p:nvSpPr>
          <p:cNvPr id="15" name="Text 9"/>
          <p:cNvSpPr/>
          <p:nvPr/>
        </p:nvSpPr>
        <p:spPr>
          <a:xfrm>
            <a:off x="7458908" y="6859429"/>
            <a:ext cx="6527244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 tools for users to verify the credibility of online merchants.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66630" y="940356"/>
            <a:ext cx="9497139" cy="829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500"/>
              </a:lnSpc>
              <a:buNone/>
            </a:pPr>
            <a:r>
              <a:rPr lang="en-US" sz="52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Technology Stack</a:t>
            </a:r>
            <a:endParaRPr lang="en-US" sz="5200" dirty="0"/>
          </a:p>
        </p:txBody>
      </p:sp>
      <p:sp>
        <p:nvSpPr>
          <p:cNvPr id="3" name="Shape 1"/>
          <p:cNvSpPr/>
          <p:nvPr/>
        </p:nvSpPr>
        <p:spPr>
          <a:xfrm>
            <a:off x="742950" y="2432944"/>
            <a:ext cx="13144500" cy="40719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2950" y="2772132"/>
            <a:ext cx="663297" cy="6632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2950" y="3767018"/>
            <a:ext cx="3644265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Programming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42950" y="4340781"/>
            <a:ext cx="4160401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Python</a:t>
            </a:r>
            <a:endParaRPr lang="en-US" sz="20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4940" y="2772132"/>
            <a:ext cx="663297" cy="6632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4940" y="3767018"/>
            <a:ext cx="3316843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NLP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5234940" y="4340781"/>
            <a:ext cx="4160401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spaCy, TextBlob</a:t>
            </a:r>
            <a:endParaRPr lang="en-US" sz="2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6930" y="2772132"/>
            <a:ext cx="663297" cy="6632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26930" y="3767018"/>
            <a:ext cx="3316843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ML</a:t>
            </a:r>
            <a:endParaRPr lang="en-US" sz="2600" dirty="0"/>
          </a:p>
        </p:txBody>
      </p:sp>
      <p:sp>
        <p:nvSpPr>
          <p:cNvPr id="12" name="Text 7"/>
          <p:cNvSpPr/>
          <p:nvPr/>
        </p:nvSpPr>
        <p:spPr>
          <a:xfrm>
            <a:off x="9726930" y="4340781"/>
            <a:ext cx="4160520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scikit-learn, RandomForest</a:t>
            </a:r>
            <a:endParaRPr lang="en-US" sz="2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950" y="5296019"/>
            <a:ext cx="663297" cy="6632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2950" y="6290905"/>
            <a:ext cx="3316843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Web</a:t>
            </a:r>
            <a:endParaRPr lang="en-US" sz="2600" dirty="0"/>
          </a:p>
        </p:txBody>
      </p:sp>
      <p:sp>
        <p:nvSpPr>
          <p:cNvPr id="15" name="Text 9"/>
          <p:cNvSpPr/>
          <p:nvPr/>
        </p:nvSpPr>
        <p:spPr>
          <a:xfrm>
            <a:off x="742950" y="6864667"/>
            <a:ext cx="4160401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BeautifulSoup, Requests</a:t>
            </a:r>
            <a:endParaRPr lang="en-US" sz="20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4940" y="5296019"/>
            <a:ext cx="663297" cy="66329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4940" y="6290905"/>
            <a:ext cx="3347799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Hosting / API</a:t>
            </a:r>
            <a:endParaRPr lang="en-US" sz="2600" dirty="0"/>
          </a:p>
        </p:txBody>
      </p:sp>
      <p:sp>
        <p:nvSpPr>
          <p:cNvPr id="18" name="Text 11"/>
          <p:cNvSpPr/>
          <p:nvPr/>
        </p:nvSpPr>
        <p:spPr>
          <a:xfrm>
            <a:off x="5234940" y="6864667"/>
            <a:ext cx="4160401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FastAPI, Uvicorn</a:t>
            </a:r>
            <a:endParaRPr lang="en-US" sz="20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26930" y="5296019"/>
            <a:ext cx="663297" cy="663297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726930" y="6290905"/>
            <a:ext cx="3316843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Tools</a:t>
            </a:r>
            <a:endParaRPr lang="en-US" sz="2600" dirty="0"/>
          </a:p>
        </p:txBody>
      </p:sp>
      <p:sp>
        <p:nvSpPr>
          <p:cNvPr id="21" name="Text 13"/>
          <p:cNvSpPr/>
          <p:nvPr/>
        </p:nvSpPr>
        <p:spPr>
          <a:xfrm>
            <a:off x="9726930" y="6864667"/>
            <a:ext cx="4160520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pandas, numpy, tldextract, WHOIS</a:t>
            </a:r>
            <a:endParaRPr lang="en-US" sz="2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95305" y="530781"/>
            <a:ext cx="7839670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Architecture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540068" y="1615681"/>
            <a:ext cx="13550265" cy="31671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068" y="1864281"/>
            <a:ext cx="6775133" cy="7715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2949" y="2828687"/>
            <a:ext cx="241113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User Input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64281"/>
            <a:ext cx="6775133" cy="771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8081" y="2828687"/>
            <a:ext cx="3651647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URL Preprocessing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8" y="3322915"/>
            <a:ext cx="6775133" cy="7715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2949" y="4287322"/>
            <a:ext cx="271212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Web Scraping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322915"/>
            <a:ext cx="6775133" cy="7715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8081" y="4287322"/>
            <a:ext cx="435149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NLP &amp; WHOIS Analysis</a:t>
            </a:r>
            <a:endParaRPr lang="en-US" sz="18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68" y="4781550"/>
            <a:ext cx="6775133" cy="77152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32949" y="5745956"/>
            <a:ext cx="241113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TF-IDF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81550"/>
            <a:ext cx="6775133" cy="77152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8081" y="5745956"/>
            <a:ext cx="246173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ML Classifier</a:t>
            </a:r>
            <a:endParaRPr lang="en-US" sz="185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8" y="6240185"/>
            <a:ext cx="6775133" cy="77152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32949" y="7204591"/>
            <a:ext cx="241113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Prediction</a:t>
            </a:r>
            <a:endParaRPr lang="en-US" sz="1850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6240185"/>
            <a:ext cx="6775133" cy="77152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508081" y="7204591"/>
            <a:ext cx="296489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FastAPI Output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10653" y="1813322"/>
            <a:ext cx="11808976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Methodology</a:t>
            </a:r>
            <a:endParaRPr lang="en-US" sz="5550" dirty="0"/>
          </a:p>
        </p:txBody>
      </p:sp>
      <p:sp>
        <p:nvSpPr>
          <p:cNvPr id="3" name="Shape 1"/>
          <p:cNvSpPr/>
          <p:nvPr/>
        </p:nvSpPr>
        <p:spPr>
          <a:xfrm>
            <a:off x="793790" y="3407968"/>
            <a:ext cx="13042821" cy="42982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805238"/>
            <a:ext cx="283488" cy="2834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4213622"/>
            <a:ext cx="4158615" cy="3810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4431506"/>
            <a:ext cx="4158615" cy="1772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Phase 1: Data Creation &amp; Feature Extraction</a:t>
            </a:r>
            <a:endParaRPr lang="en-US" sz="2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805238"/>
            <a:ext cx="283488" cy="28348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35893" y="4213622"/>
            <a:ext cx="4158615" cy="3810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9" name="Text 5"/>
          <p:cNvSpPr/>
          <p:nvPr/>
        </p:nvSpPr>
        <p:spPr>
          <a:xfrm>
            <a:off x="5235893" y="4431506"/>
            <a:ext cx="4158615" cy="1772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Phase 2: ML Model Training &amp; Evaluation</a:t>
            </a:r>
            <a:endParaRPr lang="en-US" sz="2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805238"/>
            <a:ext cx="283488" cy="28348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9677995" y="4213622"/>
            <a:ext cx="4158615" cy="38100"/>
          </a:xfrm>
          <a:prstGeom prst="rect">
            <a:avLst/>
          </a:prstGeom>
          <a:solidFill>
            <a:srgbClr val="A9F00F"/>
          </a:solidFill>
          <a:ln/>
        </p:spPr>
      </p:sp>
      <p:sp>
        <p:nvSpPr>
          <p:cNvPr id="12" name="Text 7"/>
          <p:cNvSpPr/>
          <p:nvPr/>
        </p:nvSpPr>
        <p:spPr>
          <a:xfrm>
            <a:off x="9677995" y="4431506"/>
            <a:ext cx="4158615" cy="1329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Phase 3: API Creation &amp; Deployment</a:t>
            </a:r>
            <a:endParaRPr lang="en-US" sz="2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9493" y="903803"/>
            <a:ext cx="11311414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Feature Engineering</a:t>
            </a:r>
            <a:endParaRPr lang="en-US" sz="5550" dirty="0"/>
          </a:p>
        </p:txBody>
      </p:sp>
      <p:sp>
        <p:nvSpPr>
          <p:cNvPr id="3" name="Shape 1"/>
          <p:cNvSpPr/>
          <p:nvPr/>
        </p:nvSpPr>
        <p:spPr>
          <a:xfrm>
            <a:off x="793790" y="2498449"/>
            <a:ext cx="13042821" cy="42982"/>
          </a:xfrm>
          <a:prstGeom prst="rect">
            <a:avLst/>
          </a:prstGeom>
          <a:solidFill>
            <a:srgbClr val="D7E5D8">
              <a:alpha val="50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860358"/>
            <a:ext cx="708779" cy="7087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23467"/>
            <a:ext cx="3867150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URL Features</a:t>
            </a:r>
            <a:endParaRPr lang="en-US" sz="2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2365" y="2860358"/>
            <a:ext cx="708779" cy="7087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2365" y="3923467"/>
            <a:ext cx="6344245" cy="886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Domain WHOIS Features</a:t>
            </a:r>
            <a:endParaRPr lang="en-US" sz="2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376505"/>
            <a:ext cx="708779" cy="70877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3790" y="6439614"/>
            <a:ext cx="6344245" cy="886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Web Content + NLP Features</a:t>
            </a:r>
            <a:endParaRPr lang="en-US" sz="2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2365" y="5376505"/>
            <a:ext cx="708779" cy="7087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2365" y="6439614"/>
            <a:ext cx="601301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TF-IDF Text Features</a:t>
            </a:r>
            <a:endParaRPr lang="en-US" sz="2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2025-11-13T13:38:29Z</dcterms:created>
  <dcterms:modified xsi:type="dcterms:W3CDTF">2025-11-13T13:38:29Z</dcterms:modified>
</cp:coreProperties>
</file>